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annah" charset="1" panose="00000500000000000000"/>
      <p:regular r:id="rId10"/>
    </p:embeddedFont>
    <p:embeddedFont>
      <p:font typeface="Jannah Thin" charset="1" panose="00000200000000000000"/>
      <p:regular r:id="rId11"/>
    </p:embeddedFont>
    <p:embeddedFont>
      <p:font typeface="Jannah Medium" charset="1" panose="00000600000000000000"/>
      <p:regular r:id="rId12"/>
    </p:embeddedFont>
    <p:embeddedFont>
      <p:font typeface="Jannah Heavy" charset="1" panose="00000A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https://www.wireshark.org/docs/wsug_html_chunked/ChCustCommandLine.html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80389" y="979389"/>
            <a:ext cx="9307611" cy="93076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-781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6846" y="4266669"/>
            <a:ext cx="9257844" cy="167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07"/>
              </a:lnSpc>
              <a:spcBef>
                <a:spcPct val="0"/>
              </a:spcBef>
            </a:pPr>
            <a:r>
              <a:rPr lang="en-US" sz="9791" spc="-714">
                <a:solidFill>
                  <a:srgbClr val="FFFFFF"/>
                </a:solidFill>
                <a:latin typeface="Jannah Heavy"/>
              </a:rPr>
              <a:t>WIRESHARK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56817" y="3698949"/>
            <a:ext cx="7439138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FFFFFF"/>
                </a:solidFill>
                <a:latin typeface="Jannah Medium"/>
              </a:rPr>
              <a:t>Apresentação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6817" y="5982307"/>
            <a:ext cx="4854836" cy="152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CARLA BEATRIZ</a:t>
            </a:r>
          </a:p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KLAYRTON VASCONCELOS</a:t>
            </a:r>
          </a:p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JHONATAN SILVA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00" r="0" b="-5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8771" y="4717304"/>
            <a:ext cx="587271" cy="587271"/>
          </a:xfrm>
          <a:custGeom>
            <a:avLst/>
            <a:gdLst/>
            <a:ahLst/>
            <a:cxnLst/>
            <a:rect r="r" b="b" t="t" l="l"/>
            <a:pathLst>
              <a:path h="587271" w="587271">
                <a:moveTo>
                  <a:pt x="0" y="0"/>
                </a:moveTo>
                <a:lnTo>
                  <a:pt x="587271" y="0"/>
                </a:lnTo>
                <a:lnTo>
                  <a:pt x="587271" y="587271"/>
                </a:lnTo>
                <a:lnTo>
                  <a:pt x="0" y="5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7266889" y="5203500"/>
            <a:ext cx="250797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35714" y="2300810"/>
            <a:ext cx="5808286" cy="3325097"/>
          </a:xfrm>
          <a:custGeom>
            <a:avLst/>
            <a:gdLst/>
            <a:ahLst/>
            <a:cxnLst/>
            <a:rect r="r" b="b" t="t" l="l"/>
            <a:pathLst>
              <a:path h="3325097" w="5808286">
                <a:moveTo>
                  <a:pt x="0" y="0"/>
                </a:moveTo>
                <a:lnTo>
                  <a:pt x="5808286" y="0"/>
                </a:lnTo>
                <a:lnTo>
                  <a:pt x="5808286" y="3325097"/>
                </a:lnTo>
                <a:lnTo>
                  <a:pt x="0" y="3325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0" r="0" b="-7359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44888" y="3995641"/>
            <a:ext cx="5002471" cy="43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Jannah"/>
              </a:rPr>
              <a:t>Carla Beatriz da Silva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4888" y="4874370"/>
            <a:ext cx="5002471" cy="43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Jannah"/>
              </a:rPr>
              <a:t>Francisco Klayrton Vasconcelos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4888" y="5777455"/>
            <a:ext cx="4053916" cy="43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Jannah"/>
              </a:rPr>
              <a:t>Jhonatan Silva de Sousa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5065" y="5549707"/>
            <a:ext cx="4579583" cy="7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FFFFFF"/>
                </a:solidFill>
                <a:latin typeface="Jannah Heavy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40000"/>
                    </a:srgbClr>
                  </a:solidFill>
                  <a:latin typeface="Open Sans Light"/>
                </a:rPr>
                <a:t>J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89804"/>
                    </a:srgbClr>
                  </a:solidFill>
                  <a:latin typeface="Open Sans Light"/>
                </a:rPr>
                <a:t>J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86942" y="871219"/>
            <a:ext cx="7557058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Wireshark é um analisador de protocolo de rede criado por Gerald Combs em 1998 que permite capturar e navegar interativamente no tráfego em execução em uma rede de computadores. Possui um conjunto de recursos rico e poderoso e é a ferramenta desse tipo mais popular do mundo, por possuir um código aberto e gratuito  que consegue atuar em diversos tipos de Sistemas Operacionais (Windows, Linux, MacOS)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6942" y="335280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O que é o Wireshark?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36826" y="4342615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Características Principais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67289" y="8308315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Propósito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36826" y="4702660"/>
            <a:ext cx="7557058" cy="507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Inspeção profunda de centenas de protocolos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Captura ao vivo e análise offline.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Suporte de descriptografia para muitos protocolos, incluindo IPsec, ISAKMP, Kerberos, SNMPv3, SSL/TLS, WEP e WPA/WPA2.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Os arquivos de captura compactados com gzip podem ser descompactados instantaneamente.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Jannah"/>
              </a:rPr>
              <a:t>A saída pode ser exportada para XML, PostScript®, CSV ou texto simples.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367289" y="8668360"/>
            <a:ext cx="755705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Lorem ipsum dolor sit amet, consectetur adipiscing elit. Etiam eget quam lacus. Vivamus laoreet tempus lacus, in ultricies dui vehicula in. Donec auctor blandit leo. convallis mollis mi condimentum in.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1199" y="1395819"/>
            <a:ext cx="7020104" cy="1257388"/>
            <a:chOff x="0" y="0"/>
            <a:chExt cx="2110623" cy="378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0623" cy="378039"/>
            </a:xfrm>
            <a:custGeom>
              <a:avLst/>
              <a:gdLst/>
              <a:ahLst/>
              <a:cxnLst/>
              <a:rect r="r" b="b" t="t" l="l"/>
              <a:pathLst>
                <a:path h="378039" w="2110623">
                  <a:moveTo>
                    <a:pt x="0" y="0"/>
                  </a:moveTo>
                  <a:lnTo>
                    <a:pt x="2110623" y="0"/>
                  </a:lnTo>
                  <a:lnTo>
                    <a:pt x="2110623" y="378039"/>
                  </a:lnTo>
                  <a:lnTo>
                    <a:pt x="0" y="37803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0623" cy="416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6925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67" t="0" r="-2496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94229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891" t="0" r="-5789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11533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842" t="0" r="-3884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59000" y="2165797"/>
            <a:ext cx="7439138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Como funciona?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-5954360" y="3048012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273518" y="3272214"/>
            <a:ext cx="10006273" cy="1511891"/>
            <a:chOff x="0" y="0"/>
            <a:chExt cx="2635397" cy="3981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5397" cy="398193"/>
            </a:xfrm>
            <a:custGeom>
              <a:avLst/>
              <a:gdLst/>
              <a:ahLst/>
              <a:cxnLst/>
              <a:rect r="r" b="b" t="t" l="l"/>
              <a:pathLst>
                <a:path h="398193" w="2635397">
                  <a:moveTo>
                    <a:pt x="0" y="0"/>
                  </a:moveTo>
                  <a:lnTo>
                    <a:pt x="2635397" y="0"/>
                  </a:lnTo>
                  <a:lnTo>
                    <a:pt x="2635397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35397" cy="43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000564" y="4959612"/>
            <a:ext cx="11733319" cy="2162110"/>
            <a:chOff x="0" y="0"/>
            <a:chExt cx="3090257" cy="5694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90257" cy="569445"/>
            </a:xfrm>
            <a:custGeom>
              <a:avLst/>
              <a:gdLst/>
              <a:ahLst/>
              <a:cxnLst/>
              <a:rect r="r" b="b" t="t" l="l"/>
              <a:pathLst>
                <a:path h="569445" w="3090257">
                  <a:moveTo>
                    <a:pt x="0" y="0"/>
                  </a:moveTo>
                  <a:lnTo>
                    <a:pt x="3090257" y="0"/>
                  </a:lnTo>
                  <a:lnTo>
                    <a:pt x="3090257" y="569445"/>
                  </a:lnTo>
                  <a:lnTo>
                    <a:pt x="0" y="56944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090257" cy="607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448325" y="7559872"/>
            <a:ext cx="10355886" cy="1698428"/>
            <a:chOff x="0" y="0"/>
            <a:chExt cx="2727476" cy="4473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27476" cy="447323"/>
            </a:xfrm>
            <a:custGeom>
              <a:avLst/>
              <a:gdLst/>
              <a:ahLst/>
              <a:cxnLst/>
              <a:rect r="r" b="b" t="t" l="l"/>
              <a:pathLst>
                <a:path h="447323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47323"/>
                  </a:lnTo>
                  <a:lnTo>
                    <a:pt x="0" y="44732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27476" cy="48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851199" y="2610167"/>
            <a:ext cx="7020104" cy="4698890"/>
          </a:xfrm>
          <a:custGeom>
            <a:avLst/>
            <a:gdLst/>
            <a:ahLst/>
            <a:cxnLst/>
            <a:rect r="r" b="b" t="t" l="l"/>
            <a:pathLst>
              <a:path h="4698890" w="7020104">
                <a:moveTo>
                  <a:pt x="0" y="0"/>
                </a:moveTo>
                <a:lnTo>
                  <a:pt x="7020105" y="0"/>
                </a:lnTo>
                <a:lnTo>
                  <a:pt x="7020105" y="4698890"/>
                </a:lnTo>
                <a:lnTo>
                  <a:pt x="0" y="4698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07" t="0" r="-2018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059000" y="3412688"/>
            <a:ext cx="6131856" cy="154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Atua fazendo captura o tráfego de rede e armazenar esses dados para análise offline. O Wireshark captura o tráfego de rede Ethernet, Bluetooth, sem fio (IEEE.802.11), token ring, conexões frame relay, entre outros.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59000" y="5054862"/>
            <a:ext cx="6131856" cy="217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A ferramenta realiza filtragem do log antes do início da captura ou durante a análise.  Possibilitando a configurarção do filtro para análise de pacotes enviados e recebidos Os filtros no Wireshark são um dos principais motivos que fizeram dele a ferramenta padrão para análise de pacotes.</a:t>
            </a:r>
          </a:p>
          <a:p>
            <a:pPr>
              <a:lnSpc>
                <a:spcPts val="249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059000" y="7676133"/>
            <a:ext cx="6131856" cy="154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O Wireshark disponibiliza uma </a:t>
            </a:r>
            <a:r>
              <a:rPr lang="en-US" sz="1919" u="sng">
                <a:solidFill>
                  <a:srgbClr val="545454"/>
                </a:solidFill>
                <a:latin typeface="Jannah"/>
                <a:hlinkClick r:id="rId8" tooltip="https://www.wireshark.org/docs/wsug_html_chunked/ChCustCommandLine.html"/>
              </a:rPr>
              <a:t>interface de linha de comando (ILC)</a:t>
            </a:r>
            <a:r>
              <a:rPr lang="en-US" sz="1919">
                <a:solidFill>
                  <a:srgbClr val="545454"/>
                </a:solidFill>
                <a:latin typeface="Jannah"/>
              </a:rPr>
              <a:t>, caso o seu um sistema operacional não tenha uma GUI. O recomendado seria usar a ILC para capturar e salvar um log e, assim, revisar esse log com a GUI.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6718765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1621211"/>
            <a:chOff x="0" y="0"/>
            <a:chExt cx="2727476" cy="426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5050050"/>
            <a:ext cx="10355886" cy="1621211"/>
            <a:chOff x="0" y="0"/>
            <a:chExt cx="2727476" cy="426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7006880"/>
            <a:ext cx="10355886" cy="1621211"/>
            <a:chOff x="0" y="0"/>
            <a:chExt cx="2727476" cy="426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3086100" cy="1062371"/>
            <a:chOff x="0" y="0"/>
            <a:chExt cx="812800" cy="2798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79801"/>
            </a:xfrm>
            <a:custGeom>
              <a:avLst/>
              <a:gdLst/>
              <a:ahLst/>
              <a:cxnLst/>
              <a:rect r="r" b="b" t="t" l="l"/>
              <a:pathLst>
                <a:path h="2798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801"/>
                  </a:lnTo>
                  <a:lnTo>
                    <a:pt x="0" y="27980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317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5050050"/>
            <a:ext cx="3086100" cy="1018494"/>
            <a:chOff x="0" y="0"/>
            <a:chExt cx="812800" cy="2682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68245"/>
            </a:xfrm>
            <a:custGeom>
              <a:avLst/>
              <a:gdLst/>
              <a:ahLst/>
              <a:cxnLst/>
              <a:rect r="r" b="b" t="t" l="l"/>
              <a:pathLst>
                <a:path h="26824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8245"/>
                  </a:lnTo>
                  <a:lnTo>
                    <a:pt x="0" y="26824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30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7006880"/>
            <a:ext cx="3086100" cy="1085847"/>
            <a:chOff x="0" y="0"/>
            <a:chExt cx="812800" cy="2859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85984"/>
            </a:xfrm>
            <a:custGeom>
              <a:avLst/>
              <a:gdLst/>
              <a:ahLst/>
              <a:cxnLst/>
              <a:rect r="r" b="b" t="t" l="l"/>
              <a:pathLst>
                <a:path h="28598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5984"/>
                  </a:lnTo>
                  <a:lnTo>
                    <a:pt x="0" y="285984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324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1160536"/>
            <a:ext cx="11132059" cy="1340737"/>
            <a:chOff x="0" y="0"/>
            <a:chExt cx="2931900" cy="3531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8190" y="1449909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Tipos de Dados Capturados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71440" y="3190771"/>
            <a:ext cx="6131856" cy="185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O Wireshark captura os dados brutos de protocolos, incluindo o cabeçalho do pacote e a carga útil. Tais dados são usados para compreender a mecânica dos protocolos de rede, bem como para compreender os dados que são transferidos pela rede. </a:t>
            </a:r>
          </a:p>
          <a:p>
            <a:pPr>
              <a:lnSpc>
                <a:spcPts val="249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4220861" y="3339253"/>
            <a:ext cx="2656948" cy="81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495">
                <a:solidFill>
                  <a:srgbClr val="FFFFFF"/>
                </a:solidFill>
                <a:latin typeface="Jannah Heavy"/>
              </a:rPr>
              <a:t>DADOS DE PROTOCOLO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04385" y="5253777"/>
            <a:ext cx="2573425" cy="77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DADOS DE APLICAÇÃO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04385" y="7185914"/>
            <a:ext cx="2573425" cy="117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DADOS DE DIAGNÓSTICOS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71440" y="5124337"/>
            <a:ext cx="6131856" cy="154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O Wireshark é capaz de capturar vários tipos de dados de aplicativos, incluindo conteúdo de e-mail, páginas da web e arquivos transferidos. Esses dados são altamente benéficos para solucionar quaisquer problemas que possam surgir com os aplicativos e monitorar rede.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71440" y="7019842"/>
            <a:ext cx="6131856" cy="185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O Wireshark também pode capturar dados de diagnósticos, como informações de desempenho, erros de rede e alertas de segurança. Esses dados são úteis para identificar problemas de rede e garantir a segurança e confiabilidade.</a:t>
            </a:r>
          </a:p>
          <a:p>
            <a:pPr>
              <a:lnSpc>
                <a:spcPts val="2495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7434" y="-246869"/>
            <a:ext cx="9983014" cy="1060747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28029" y="1701400"/>
            <a:ext cx="7259971" cy="1008401"/>
            <a:chOff x="0" y="0"/>
            <a:chExt cx="2039586" cy="283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9586" cy="283296"/>
            </a:xfrm>
            <a:custGeom>
              <a:avLst/>
              <a:gdLst/>
              <a:ahLst/>
              <a:cxnLst/>
              <a:rect r="r" b="b" t="t" l="l"/>
              <a:pathLst>
                <a:path h="283296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283296"/>
                  </a:lnTo>
                  <a:lnTo>
                    <a:pt x="0" y="283296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9586" cy="321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28029" y="3481148"/>
            <a:ext cx="7259971" cy="1186399"/>
            <a:chOff x="0" y="0"/>
            <a:chExt cx="2039586" cy="3333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9586" cy="333302"/>
            </a:xfrm>
            <a:custGeom>
              <a:avLst/>
              <a:gdLst/>
              <a:ahLst/>
              <a:cxnLst/>
              <a:rect r="r" b="b" t="t" l="l"/>
              <a:pathLst>
                <a:path h="333302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333302"/>
                  </a:lnTo>
                  <a:lnTo>
                    <a:pt x="0" y="33330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9586" cy="37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28029" y="5391268"/>
            <a:ext cx="7259971" cy="1046135"/>
            <a:chOff x="0" y="0"/>
            <a:chExt cx="2039586" cy="293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9586" cy="293897"/>
            </a:xfrm>
            <a:custGeom>
              <a:avLst/>
              <a:gdLst/>
              <a:ahLst/>
              <a:cxnLst/>
              <a:rect r="r" b="b" t="t" l="l"/>
              <a:pathLst>
                <a:path h="293897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293897"/>
                  </a:lnTo>
                  <a:lnTo>
                    <a:pt x="0" y="29389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39586" cy="331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28029" y="7255815"/>
            <a:ext cx="7259971" cy="1297440"/>
            <a:chOff x="0" y="0"/>
            <a:chExt cx="2039586" cy="3644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9586" cy="364497"/>
            </a:xfrm>
            <a:custGeom>
              <a:avLst/>
              <a:gdLst/>
              <a:ahLst/>
              <a:cxnLst/>
              <a:rect r="r" b="b" t="t" l="l"/>
              <a:pathLst>
                <a:path h="364497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364497"/>
                  </a:lnTo>
                  <a:lnTo>
                    <a:pt x="0" y="36449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39586" cy="402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28029" y="1139510"/>
            <a:ext cx="3047116" cy="574320"/>
            <a:chOff x="0" y="0"/>
            <a:chExt cx="856044" cy="1613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6044" cy="161347"/>
            </a:xfrm>
            <a:custGeom>
              <a:avLst/>
              <a:gdLst/>
              <a:ahLst/>
              <a:cxnLst/>
              <a:rect r="r" b="b" t="t" l="l"/>
              <a:pathLst>
                <a:path h="161347" w="856044">
                  <a:moveTo>
                    <a:pt x="0" y="0"/>
                  </a:moveTo>
                  <a:lnTo>
                    <a:pt x="856044" y="0"/>
                  </a:lnTo>
                  <a:lnTo>
                    <a:pt x="856044" y="161347"/>
                  </a:lnTo>
                  <a:lnTo>
                    <a:pt x="0" y="161347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56044" cy="199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28029" y="2833626"/>
            <a:ext cx="3047116" cy="647521"/>
            <a:chOff x="0" y="0"/>
            <a:chExt cx="856044" cy="1819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6044" cy="181912"/>
            </a:xfrm>
            <a:custGeom>
              <a:avLst/>
              <a:gdLst/>
              <a:ahLst/>
              <a:cxnLst/>
              <a:rect r="r" b="b" t="t" l="l"/>
              <a:pathLst>
                <a:path h="181912" w="856044">
                  <a:moveTo>
                    <a:pt x="0" y="0"/>
                  </a:moveTo>
                  <a:lnTo>
                    <a:pt x="856044" y="0"/>
                  </a:lnTo>
                  <a:lnTo>
                    <a:pt x="856044" y="181912"/>
                  </a:lnTo>
                  <a:lnTo>
                    <a:pt x="0" y="181912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56044" cy="22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28029" y="4858214"/>
            <a:ext cx="3047116" cy="533055"/>
            <a:chOff x="0" y="0"/>
            <a:chExt cx="856044" cy="1497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6044" cy="149754"/>
            </a:xfrm>
            <a:custGeom>
              <a:avLst/>
              <a:gdLst/>
              <a:ahLst/>
              <a:cxnLst/>
              <a:rect r="r" b="b" t="t" l="l"/>
              <a:pathLst>
                <a:path h="149754" w="856044">
                  <a:moveTo>
                    <a:pt x="0" y="0"/>
                  </a:moveTo>
                  <a:lnTo>
                    <a:pt x="856044" y="0"/>
                  </a:lnTo>
                  <a:lnTo>
                    <a:pt x="856044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56044" cy="187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028029" y="6551704"/>
            <a:ext cx="3047116" cy="729261"/>
            <a:chOff x="0" y="0"/>
            <a:chExt cx="856044" cy="2048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6044" cy="204876"/>
            </a:xfrm>
            <a:custGeom>
              <a:avLst/>
              <a:gdLst/>
              <a:ahLst/>
              <a:cxnLst/>
              <a:rect r="r" b="b" t="t" l="l"/>
              <a:pathLst>
                <a:path h="204876" w="856044">
                  <a:moveTo>
                    <a:pt x="0" y="0"/>
                  </a:moveTo>
                  <a:lnTo>
                    <a:pt x="856044" y="0"/>
                  </a:lnTo>
                  <a:lnTo>
                    <a:pt x="856044" y="204876"/>
                  </a:lnTo>
                  <a:lnTo>
                    <a:pt x="0" y="2048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56044" cy="24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303107" y="1816809"/>
            <a:ext cx="5748553" cy="11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Permite que o usuário consiga visualizar todo o tráfego de determinada rede em tempo real e captar os picos de consumo;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200869" y="3576398"/>
            <a:ext cx="5748553" cy="11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Fornece informações em imagem e dados que permitem uma análise mais criteriosa e fácil do fluxo de rede e seus pacotes capturados;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200869" y="5562718"/>
            <a:ext cx="5748553" cy="87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Permite que sejam agrupados pacotes que possuem um fluxo específico;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200869" y="7385740"/>
            <a:ext cx="5748553" cy="11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Os pacotes capturados são decodificados permitindo que se obtenha informações detalhadas de cada pacote e seus protocolos.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028029" y="1128282"/>
            <a:ext cx="1987299" cy="5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FFFFFF"/>
                </a:solidFill>
                <a:latin typeface="Jannah"/>
              </a:rPr>
              <a:t>CAPTURA DOS PACOTES: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28029" y="2847975"/>
            <a:ext cx="1987299" cy="5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FFFFFF"/>
                </a:solidFill>
                <a:latin typeface="Jannah"/>
              </a:rPr>
              <a:t>GRÁFICOS E ESTATÍSTICAS: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28029" y="4852629"/>
            <a:ext cx="1987299" cy="29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FFFFFF"/>
                </a:solidFill>
                <a:latin typeface="Jannah"/>
              </a:rPr>
              <a:t>AGRUPAMENTOS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87379" y="6589804"/>
            <a:ext cx="1868599" cy="54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692">
                <a:solidFill>
                  <a:srgbClr val="FFFFFF"/>
                </a:solidFill>
                <a:latin typeface="Jannah"/>
              </a:rPr>
              <a:t>DECODIFICAÇÃO DOS PACOTES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66047" y="190306"/>
            <a:ext cx="8450168" cy="83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4890">
                <a:solidFill>
                  <a:srgbClr val="023D54"/>
                </a:solidFill>
                <a:latin typeface="Jannah Medium"/>
              </a:rPr>
              <a:t>Ferramentas de Análise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12" y="1785975"/>
            <a:ext cx="8522994" cy="6715050"/>
          </a:xfrm>
          <a:custGeom>
            <a:avLst/>
            <a:gdLst/>
            <a:ahLst/>
            <a:cxnLst/>
            <a:rect r="r" b="b" t="t" l="l"/>
            <a:pathLst>
              <a:path h="6715050" w="8522994">
                <a:moveTo>
                  <a:pt x="0" y="0"/>
                </a:moveTo>
                <a:lnTo>
                  <a:pt x="8522994" y="0"/>
                </a:lnTo>
                <a:lnTo>
                  <a:pt x="8522994" y="6715050"/>
                </a:lnTo>
                <a:lnTo>
                  <a:pt x="0" y="671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6" t="0" r="-52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1906" y="2343737"/>
            <a:ext cx="9656094" cy="5599527"/>
          </a:xfrm>
          <a:custGeom>
            <a:avLst/>
            <a:gdLst/>
            <a:ahLst/>
            <a:cxnLst/>
            <a:rect r="r" b="b" t="t" l="l"/>
            <a:pathLst>
              <a:path h="5599527" w="9656094">
                <a:moveTo>
                  <a:pt x="0" y="0"/>
                </a:moveTo>
                <a:lnTo>
                  <a:pt x="9656094" y="0"/>
                </a:lnTo>
                <a:lnTo>
                  <a:pt x="9656094" y="5599526"/>
                </a:lnTo>
                <a:lnTo>
                  <a:pt x="0" y="5599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2697" y="141478"/>
            <a:ext cx="12082606" cy="119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0"/>
              </a:lnSpc>
            </a:pPr>
            <a:r>
              <a:rPr lang="en-US" sz="6993">
                <a:solidFill>
                  <a:srgbClr val="023D54"/>
                </a:solidFill>
                <a:latin typeface="Jannah Medium"/>
              </a:rPr>
              <a:t>Amostras de Capturas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6718765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1621211"/>
            <a:chOff x="0" y="0"/>
            <a:chExt cx="2727476" cy="426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5050050"/>
            <a:ext cx="10355886" cy="1621211"/>
            <a:chOff x="0" y="0"/>
            <a:chExt cx="2727476" cy="426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7006880"/>
            <a:ext cx="10355886" cy="1621211"/>
            <a:chOff x="0" y="0"/>
            <a:chExt cx="2727476" cy="426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3086100" cy="810605"/>
            <a:chOff x="0" y="0"/>
            <a:chExt cx="812800" cy="213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5050050"/>
            <a:ext cx="3086100" cy="810605"/>
            <a:chOff x="0" y="0"/>
            <a:chExt cx="812800" cy="2134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7006880"/>
            <a:ext cx="3086100" cy="1144777"/>
            <a:chOff x="0" y="0"/>
            <a:chExt cx="812800" cy="3015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01505"/>
            </a:xfrm>
            <a:custGeom>
              <a:avLst/>
              <a:gdLst/>
              <a:ahLst/>
              <a:cxnLst/>
              <a:rect r="r" b="b" t="t" l="l"/>
              <a:pathLst>
                <a:path h="3015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01505"/>
                  </a:lnTo>
                  <a:lnTo>
                    <a:pt x="0" y="30150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339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1160536"/>
            <a:ext cx="11132059" cy="1340737"/>
            <a:chOff x="0" y="0"/>
            <a:chExt cx="2931900" cy="3531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8190" y="1449909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Tipos de Buscas e Filtragens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71440" y="3358303"/>
            <a:ext cx="6131856" cy="123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É possível fazer a restrição no programa para que se trabalhe apenas dentro do tráfego da rede local, reduzindo assim a quantidade de informações a serem analisadas pelo usuário.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04385" y="3373471"/>
            <a:ext cx="2573425" cy="38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REDE LOCAL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04385" y="5080806"/>
            <a:ext cx="2573425" cy="77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PORTAS TCP/UDP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91270" y="7165653"/>
            <a:ext cx="2399654" cy="7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253">
                <a:solidFill>
                  <a:srgbClr val="FFFFFF"/>
                </a:solidFill>
                <a:latin typeface="Jannah Heavy"/>
              </a:rPr>
              <a:t>IP ORIGEM</a:t>
            </a:r>
          </a:p>
          <a:p>
            <a:pPr algn="ctr">
              <a:lnSpc>
                <a:spcPts val="2929"/>
              </a:lnSpc>
            </a:pPr>
            <a:r>
              <a:rPr lang="en-US" sz="2253">
                <a:solidFill>
                  <a:srgbClr val="FFFFFF"/>
                </a:solidFill>
                <a:latin typeface="Jannah Heavy"/>
              </a:rPr>
              <a:t>DESTINO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71440" y="5238609"/>
            <a:ext cx="6131856" cy="92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É possível fazer essa filtragem de pacotes usando como referência a porta que está sendo utilizada na transação dos pacotes enviados.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71440" y="7195439"/>
            <a:ext cx="6131856" cy="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É possível fazer a filtragem dos pacotes através do IP de origem e destino da rota do pacote</a:t>
            </a:r>
          </a:p>
        </p:txBody>
      </p:sp>
      <p:grpSp>
        <p:nvGrpSpPr>
          <p:cNvPr name="Group 34" id="34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28029" y="1701400"/>
            <a:ext cx="7259971" cy="1999931"/>
            <a:chOff x="0" y="0"/>
            <a:chExt cx="2039586" cy="561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9586" cy="561852"/>
            </a:xfrm>
            <a:custGeom>
              <a:avLst/>
              <a:gdLst/>
              <a:ahLst/>
              <a:cxnLst/>
              <a:rect r="r" b="b" t="t" l="l"/>
              <a:pathLst>
                <a:path h="561852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561852"/>
                  </a:lnTo>
                  <a:lnTo>
                    <a:pt x="0" y="5618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9586" cy="599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28029" y="3614498"/>
            <a:ext cx="7259971" cy="2277723"/>
            <a:chOff x="0" y="0"/>
            <a:chExt cx="2039586" cy="6398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9586" cy="639894"/>
            </a:xfrm>
            <a:custGeom>
              <a:avLst/>
              <a:gdLst/>
              <a:ahLst/>
              <a:cxnLst/>
              <a:rect r="r" b="b" t="t" l="l"/>
              <a:pathLst>
                <a:path h="639894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639894"/>
                  </a:lnTo>
                  <a:lnTo>
                    <a:pt x="0" y="639894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9586" cy="677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8029" y="5892221"/>
            <a:ext cx="7259971" cy="3055150"/>
            <a:chOff x="0" y="0"/>
            <a:chExt cx="2039586" cy="858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9586" cy="858301"/>
            </a:xfrm>
            <a:custGeom>
              <a:avLst/>
              <a:gdLst/>
              <a:ahLst/>
              <a:cxnLst/>
              <a:rect r="r" b="b" t="t" l="l"/>
              <a:pathLst>
                <a:path h="858301" w="2039586">
                  <a:moveTo>
                    <a:pt x="0" y="0"/>
                  </a:moveTo>
                  <a:lnTo>
                    <a:pt x="2039586" y="0"/>
                  </a:lnTo>
                  <a:lnTo>
                    <a:pt x="2039586" y="858301"/>
                  </a:lnTo>
                  <a:lnTo>
                    <a:pt x="0" y="85830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39586" cy="896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28029" y="1339629"/>
            <a:ext cx="3047116" cy="361771"/>
            <a:chOff x="0" y="0"/>
            <a:chExt cx="856044" cy="101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6044" cy="101635"/>
            </a:xfrm>
            <a:custGeom>
              <a:avLst/>
              <a:gdLst/>
              <a:ahLst/>
              <a:cxnLst/>
              <a:rect r="r" b="b" t="t" l="l"/>
              <a:pathLst>
                <a:path h="101635" w="856044">
                  <a:moveTo>
                    <a:pt x="0" y="0"/>
                  </a:moveTo>
                  <a:lnTo>
                    <a:pt x="856044" y="0"/>
                  </a:lnTo>
                  <a:lnTo>
                    <a:pt x="856044" y="101635"/>
                  </a:lnTo>
                  <a:lnTo>
                    <a:pt x="0" y="10163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56044" cy="13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5960" y="2217224"/>
            <a:ext cx="11147147" cy="4950994"/>
          </a:xfrm>
          <a:custGeom>
            <a:avLst/>
            <a:gdLst/>
            <a:ahLst/>
            <a:cxnLst/>
            <a:rect r="r" b="b" t="t" l="l"/>
            <a:pathLst>
              <a:path h="4950994" w="11147147">
                <a:moveTo>
                  <a:pt x="0" y="0"/>
                </a:moveTo>
                <a:lnTo>
                  <a:pt x="11147147" y="0"/>
                </a:lnTo>
                <a:lnTo>
                  <a:pt x="11147147" y="4950993"/>
                </a:lnTo>
                <a:lnTo>
                  <a:pt x="0" y="4950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10747" y="1815253"/>
            <a:ext cx="5748553" cy="175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O Wireshark captura apenas pacotes destinados ao computador no qual está instalado. Para capturar pacotes que passam por um switch ou servidor, é necessário configurar o switch/servidor para enviar uma cópia de todos os quadros para uma porta específica.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10747" y="3863256"/>
            <a:ext cx="5748553" cy="204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Ao iniciar a captura, podemos ver que a máquina realizou várias requisições, como buscas de endereços utilizando o protocolo ARP, pedido de um endereço IP utilizando protocolo DHCP, transferência de arquivos com o protocolo UDP e ICMP para informar erros de transmissão de dados. 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510747" y="6054146"/>
            <a:ext cx="5748553" cy="23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545454"/>
                </a:solidFill>
                <a:latin typeface="Jannah"/>
              </a:rPr>
              <a:t>Observando o campo “listagem de pacotes”, temos um cabeçalho do programa onde podemos organizar os pacotes por time(tempo), origem(source), destination(destinatário), protocol(protocolo) , length(comprimento do pacote) e info(descrição). Além de organizar pelo cabeçalho do programa podemos ter uma visualização utilizando as cores por tipo de pacote. </a:t>
            </a:r>
          </a:p>
          <a:p>
            <a:pPr>
              <a:lnSpc>
                <a:spcPts val="23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107" y="1365554"/>
            <a:ext cx="1987299" cy="29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FFFFFF"/>
                </a:solidFill>
                <a:latin typeface="Jannah"/>
              </a:rPr>
              <a:t>ITEM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1607" y="516155"/>
            <a:ext cx="7439138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Capturas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446" y="3781940"/>
            <a:ext cx="5235131" cy="6003446"/>
            <a:chOff x="0" y="0"/>
            <a:chExt cx="1570033" cy="1800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0033" cy="1800453"/>
            </a:xfrm>
            <a:custGeom>
              <a:avLst/>
              <a:gdLst/>
              <a:ahLst/>
              <a:cxnLst/>
              <a:rect r="r" b="b" t="t" l="l"/>
              <a:pathLst>
                <a:path h="1800453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800453"/>
                  </a:lnTo>
                  <a:lnTo>
                    <a:pt x="0" y="180045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0033" cy="183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1930" y="3541436"/>
            <a:ext cx="5235131" cy="240504"/>
            <a:chOff x="0" y="0"/>
            <a:chExt cx="1570033" cy="721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0033" cy="72128"/>
            </a:xfrm>
            <a:custGeom>
              <a:avLst/>
              <a:gdLst/>
              <a:ahLst/>
              <a:cxnLst/>
              <a:rect r="r" b="b" t="t" l="l"/>
              <a:pathLst>
                <a:path h="72128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27193" y="3541436"/>
            <a:ext cx="5235131" cy="240504"/>
            <a:chOff x="0" y="0"/>
            <a:chExt cx="1570033" cy="72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0033" cy="72128"/>
            </a:xfrm>
            <a:custGeom>
              <a:avLst/>
              <a:gdLst/>
              <a:ahLst/>
              <a:cxnLst/>
              <a:rect r="r" b="b" t="t" l="l"/>
              <a:pathLst>
                <a:path h="72128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30939" y="3541436"/>
            <a:ext cx="5235131" cy="240504"/>
            <a:chOff x="0" y="0"/>
            <a:chExt cx="1570033" cy="721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0033" cy="72128"/>
            </a:xfrm>
            <a:custGeom>
              <a:avLst/>
              <a:gdLst/>
              <a:ahLst/>
              <a:cxnLst/>
              <a:rect r="r" b="b" t="t" l="l"/>
              <a:pathLst>
                <a:path h="72128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28511" y="3781940"/>
            <a:ext cx="5235131" cy="6003446"/>
            <a:chOff x="0" y="0"/>
            <a:chExt cx="1570033" cy="1800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0033" cy="1800453"/>
            </a:xfrm>
            <a:custGeom>
              <a:avLst/>
              <a:gdLst/>
              <a:ahLst/>
              <a:cxnLst/>
              <a:rect r="r" b="b" t="t" l="l"/>
              <a:pathLst>
                <a:path h="1800453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800453"/>
                  </a:lnTo>
                  <a:lnTo>
                    <a:pt x="0" y="180045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70033" cy="183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30939" y="3781940"/>
            <a:ext cx="5235131" cy="6003446"/>
            <a:chOff x="0" y="0"/>
            <a:chExt cx="1570033" cy="1800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0033" cy="1800453"/>
            </a:xfrm>
            <a:custGeom>
              <a:avLst/>
              <a:gdLst/>
              <a:ahLst/>
              <a:cxnLst/>
              <a:rect r="r" b="b" t="t" l="l"/>
              <a:pathLst>
                <a:path h="1800453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800453"/>
                  </a:lnTo>
                  <a:lnTo>
                    <a:pt x="0" y="180045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70033" cy="183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57251" y="2796422"/>
            <a:ext cx="1971035" cy="19710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59241" y="2855437"/>
            <a:ext cx="1971035" cy="197103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562987" y="2855437"/>
            <a:ext cx="1971035" cy="197103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236449" y="3170395"/>
            <a:ext cx="1012638" cy="1105062"/>
          </a:xfrm>
          <a:custGeom>
            <a:avLst/>
            <a:gdLst/>
            <a:ahLst/>
            <a:cxnLst/>
            <a:rect r="r" b="b" t="t" l="l"/>
            <a:pathLst>
              <a:path h="1105062" w="1012638">
                <a:moveTo>
                  <a:pt x="0" y="0"/>
                </a:moveTo>
                <a:lnTo>
                  <a:pt x="1012639" y="0"/>
                </a:lnTo>
                <a:lnTo>
                  <a:pt x="1012639" y="1105062"/>
                </a:lnTo>
                <a:lnTo>
                  <a:pt x="0" y="110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546732" y="3196962"/>
            <a:ext cx="1196052" cy="1169956"/>
          </a:xfrm>
          <a:custGeom>
            <a:avLst/>
            <a:gdLst/>
            <a:ahLst/>
            <a:cxnLst/>
            <a:rect r="r" b="b" t="t" l="l"/>
            <a:pathLst>
              <a:path h="1169956" w="1196052">
                <a:moveTo>
                  <a:pt x="0" y="0"/>
                </a:moveTo>
                <a:lnTo>
                  <a:pt x="1196052" y="0"/>
                </a:lnTo>
                <a:lnTo>
                  <a:pt x="1196052" y="1169956"/>
                </a:lnTo>
                <a:lnTo>
                  <a:pt x="0" y="116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900508" y="3209452"/>
            <a:ext cx="1295992" cy="1263003"/>
          </a:xfrm>
          <a:custGeom>
            <a:avLst/>
            <a:gdLst/>
            <a:ahLst/>
            <a:cxnLst/>
            <a:rect r="r" b="b" t="t" l="l"/>
            <a:pathLst>
              <a:path h="1263003" w="1295992">
                <a:moveTo>
                  <a:pt x="0" y="0"/>
                </a:moveTo>
                <a:lnTo>
                  <a:pt x="1295992" y="0"/>
                </a:lnTo>
                <a:lnTo>
                  <a:pt x="1295992" y="1263004"/>
                </a:lnTo>
                <a:lnTo>
                  <a:pt x="0" y="126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30944" y="1323300"/>
            <a:ext cx="15630265" cy="98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023D54"/>
                </a:solidFill>
                <a:latin typeface="Jannah Medium"/>
              </a:rPr>
              <a:t>Usabilidade da ferramenta no Mercado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0826" y="4980697"/>
            <a:ext cx="4277339" cy="392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Administração de Sistemas</a:t>
            </a:r>
          </a:p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Utilizado para analisar, diagnosticar problemas e permitir que o time de sistemas atue em melhorias e otimizações dentro das corporações com intuito de melhorar o desempenho e qualidade do serviço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07407" y="4980697"/>
            <a:ext cx="4277339" cy="480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Redes e Segurança</a:t>
            </a:r>
          </a:p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Utilizado por equipes de TI voltadas para área de rede e segurança, com foco de analisar o tráfego de dados, detectção de ameaças e riscos naquele ambiente, assim como incrementação de novas políticas de segurança para melhoria do fluxo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09835" y="4980697"/>
            <a:ext cx="4277339" cy="436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Desenvolvimento de software</a:t>
            </a:r>
          </a:p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A área de desenvolvimento utiliza a ferramenta com objetivo de melhorar aplicativos de monitoramento de utilizam ou dependem do programa para obtenção das informações de rede</a:t>
            </a:r>
          </a:p>
        </p:txBody>
      </p:sp>
      <p:grpSp>
        <p:nvGrpSpPr>
          <p:cNvPr name="Group 36" id="36"/>
          <p:cNvGrpSpPr/>
          <p:nvPr/>
        </p:nvGrpSpPr>
        <p:grpSpPr>
          <a:xfrm rot="-2700000">
            <a:off x="-4025886" y="-7445998"/>
            <a:ext cx="6664400" cy="8669109"/>
            <a:chOff x="0" y="0"/>
            <a:chExt cx="1755233" cy="228322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2700000">
            <a:off x="15651243" y="9728189"/>
            <a:ext cx="6664400" cy="8669109"/>
            <a:chOff x="0" y="0"/>
            <a:chExt cx="1755233" cy="228322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-2700000">
            <a:off x="-4025886" y="-7139733"/>
            <a:ext cx="6664400" cy="8669109"/>
            <a:chOff x="0" y="0"/>
            <a:chExt cx="1755233" cy="228322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2700000">
            <a:off x="15651243" y="9312941"/>
            <a:ext cx="6664400" cy="8669109"/>
            <a:chOff x="0" y="0"/>
            <a:chExt cx="1755233" cy="228322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DAF07xDlxN0</dc:identifier>
  <dcterms:modified xsi:type="dcterms:W3CDTF">2011-08-01T06:04:30Z</dcterms:modified>
  <cp:revision>1</cp:revision>
  <dc:title>Apresentação comercial para empresas moderna azul</dc:title>
</cp:coreProperties>
</file>